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1" r:id="rId1"/>
  </p:sldMasterIdLst>
  <p:notesMasterIdLst>
    <p:notesMasterId r:id="rId55"/>
  </p:notesMasterIdLst>
  <p:handoutMasterIdLst>
    <p:handoutMasterId r:id="rId56"/>
  </p:handoutMasterIdLst>
  <p:sldIdLst>
    <p:sldId id="392" r:id="rId2"/>
    <p:sldId id="301" r:id="rId3"/>
    <p:sldId id="448" r:id="rId4"/>
    <p:sldId id="449" r:id="rId5"/>
    <p:sldId id="450" r:id="rId6"/>
    <p:sldId id="492" r:id="rId7"/>
    <p:sldId id="494" r:id="rId8"/>
    <p:sldId id="493" r:id="rId9"/>
    <p:sldId id="474" r:id="rId10"/>
    <p:sldId id="513" r:id="rId11"/>
    <p:sldId id="512" r:id="rId12"/>
    <p:sldId id="511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4" r:id="rId33"/>
    <p:sldId id="533" r:id="rId34"/>
    <p:sldId id="535" r:id="rId35"/>
    <p:sldId id="536" r:id="rId36"/>
    <p:sldId id="537" r:id="rId37"/>
    <p:sldId id="540" r:id="rId38"/>
    <p:sldId id="541" r:id="rId39"/>
    <p:sldId id="446" r:id="rId40"/>
    <p:sldId id="497" r:id="rId41"/>
    <p:sldId id="498" r:id="rId42"/>
    <p:sldId id="499" r:id="rId43"/>
    <p:sldId id="500" r:id="rId44"/>
    <p:sldId id="501" r:id="rId45"/>
    <p:sldId id="502" r:id="rId46"/>
    <p:sldId id="503" r:id="rId47"/>
    <p:sldId id="504" r:id="rId48"/>
    <p:sldId id="505" r:id="rId49"/>
    <p:sldId id="506" r:id="rId50"/>
    <p:sldId id="507" r:id="rId51"/>
    <p:sldId id="510" r:id="rId52"/>
    <p:sldId id="509" r:id="rId53"/>
    <p:sldId id="508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6709"/>
    <a:srgbClr val="E46D0A"/>
    <a:srgbClr val="CC3300"/>
    <a:srgbClr val="008080"/>
    <a:srgbClr val="FF9966"/>
    <a:srgbClr val="DDDDDD"/>
    <a:srgbClr val="003399"/>
    <a:srgbClr val="33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4" autoAdjust="0"/>
    <p:restoredTop sz="96101" autoAdjust="0"/>
  </p:normalViewPr>
  <p:slideViewPr>
    <p:cSldViewPr>
      <p:cViewPr varScale="1">
        <p:scale>
          <a:sx n="82" d="100"/>
          <a:sy n="82" d="100"/>
        </p:scale>
        <p:origin x="165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0AF7509-6CBD-40DD-996F-77D706C9FAA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68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299F8C3F-989D-4FD3-9C80-84BEE369520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325" y="762000"/>
            <a:ext cx="5111675" cy="2667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10000"/>
            <a:ext cx="5105400" cy="21336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B14E-67E0-4763-84C4-1A1E7BAC62DF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8C112D-CD45-498D-B711-AC5354742DF6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3">
            <a:extLst>
              <a:ext uri="{FF2B5EF4-FFF2-40B4-BE49-F238E27FC236}">
                <a16:creationId xmlns:a16="http://schemas.microsoft.com/office/drawing/2014/main" id="{3E2714E5-0C38-4E70-84F1-EB88B317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  <p:sp>
        <p:nvSpPr>
          <p:cNvPr id="9" name="Text Box 43">
            <a:extLst>
              <a:ext uri="{FF2B5EF4-FFF2-40B4-BE49-F238E27FC236}">
                <a16:creationId xmlns:a16="http://schemas.microsoft.com/office/drawing/2014/main" id="{E7205C9F-C7CD-4FF9-B80F-85E97A4312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331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403874"/>
            <a:ext cx="7239000" cy="48768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4AB739-32A9-426D-AEBA-A63C84234CDE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DAB16C-4F15-4A7A-A06A-CA540DD2E19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800" y="1371600"/>
            <a:ext cx="1828800" cy="49530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5791200" cy="49530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E0E895-D285-454D-9B9C-68431715838C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BB03C-FD6B-4392-98A5-97EC70AAAFF4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007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re et diagramme ou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r>
              <a:rPr lang="fr-FR" noProof="0"/>
              <a:t>Cliquez sur l'icône pour ajouter un graphique SmartArt</a:t>
            </a:r>
            <a:endParaRPr lang="fr-CA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EB5D8-1891-412D-8094-F73C42FC7F4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3E810-45F5-4384-8BC9-C71AE91F9572}" type="datetime1">
              <a:rPr lang="en-US" smtClean="0"/>
              <a:t>8/29/2023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48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66633-D1A4-47A1-8BE5-A93F8CCE1D49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EB5D8-1891-412D-8094-F73C42FC7F4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95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8D34F3-DA36-45C8-8D98-1F6F568F77A0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E665E-3450-413D-913D-057FF7C87532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53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29187"/>
            <a:ext cx="5105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5105400" cy="11953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D680AB-F908-49F6-8D5E-D22C282DF577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7837F-1D4D-4CA1-A8E1-5AD01247757E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1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2FD6C6-802F-43D0-B4A9-84B1AF9F02B6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293F36-9297-4821-9A0C-D21D7A4CC37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36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733550"/>
            <a:ext cx="4268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373312"/>
            <a:ext cx="4268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33550"/>
            <a:ext cx="42703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2"/>
            <a:ext cx="42703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8FB73D-8651-41E3-97B6-466F7DA7E4E5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095562-A83A-4D37-B267-CD729BC3FC17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09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CE92BD-0A12-46B6-9799-94770E005DC3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1E4088-4144-4531-AD60-E3883B742C1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13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12FAB9-739D-40B0-8DAF-34C07240F054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F0DE2A-C6FA-4F12-9420-08E7A0CB6A00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85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6958"/>
            <a:ext cx="32369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3968750" cy="49090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371600"/>
            <a:ext cx="3236913" cy="49136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31145C-7451-4B9E-A760-F835641B5073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659703-B6A9-49AC-8B9A-8AC8E21B644D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44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E55113-B901-45E9-B1FC-4922DA1FB89F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EFF904-D263-465B-BDB0-083A7E2ACE7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41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038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2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AC92B06-E5F2-439A-8E97-FD13C4EC9710}" type="datetime1">
              <a:rPr lang="en-US" smtClean="0"/>
              <a:t>8/29/2023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373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8EB5D8-1891-412D-8094-F73C42FC7F4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0">
            <a:extLst>
              <a:ext uri="{FF2B5EF4-FFF2-40B4-BE49-F238E27FC236}">
                <a16:creationId xmlns:a16="http://schemas.microsoft.com/office/drawing/2014/main" id="{8420F1FA-9018-47E5-876D-49BA94BB9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  <p:sp>
        <p:nvSpPr>
          <p:cNvPr id="9" name="Text Box 40">
            <a:extLst>
              <a:ext uri="{FF2B5EF4-FFF2-40B4-BE49-F238E27FC236}">
                <a16:creationId xmlns:a16="http://schemas.microsoft.com/office/drawing/2014/main" id="{FD5093A3-421D-4DC0-B19D-FDD8AD9F22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187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1.sv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13.sv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5.sv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17.sv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19.sv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21.sv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23.sv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27.sv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9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31.sv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22325" y="762000"/>
            <a:ext cx="7698047" cy="2667000"/>
          </a:xfrm>
        </p:spPr>
        <p:txBody>
          <a:bodyPr>
            <a:normAutofit/>
          </a:bodyPr>
          <a:lstStyle/>
          <a:p>
            <a:r>
              <a:rPr lang="fr-CA" sz="4400" dirty="0"/>
              <a:t>Gestion et modélisation de processus d’affaires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21619-E532-4AC1-906D-91A76E2BA783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810000"/>
            <a:ext cx="8231832" cy="2133600"/>
          </a:xfrm>
        </p:spPr>
        <p:txBody>
          <a:bodyPr>
            <a:normAutofit/>
          </a:bodyPr>
          <a:lstStyle/>
          <a:p>
            <a:r>
              <a:rPr lang="fr-CA" sz="3200" dirty="0"/>
              <a:t>Génie logiciel du commerce électronique</a:t>
            </a:r>
            <a:r>
              <a:rPr lang="fr-CA" dirty="0"/>
              <a:t>				</a:t>
            </a:r>
          </a:p>
          <a:p>
            <a:r>
              <a:rPr lang="fr-CA" dirty="0"/>
              <a:t>						Ismaïl Khriss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6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Configuration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Établissement des politiques et procédures à suivre par les employés pour se conformer aux processus d’affaires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Utilisation d’un système de gestion de processus d’affaires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Sélection d’un système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L’utilisation d’un système de gestion de processus n’est pas obligatoire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Implémentation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Test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Déploiement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88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Adoption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L’adoption d’un processus d’affaires permet la création des instances du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Une instance d’un processus d’affaires est créée à la suite par exemple à la réception d’un message d’une autre organisation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Exemple: la création d’une instance du processus de l’acétate 4 résulte de la réception par le vendeur d’un PO par un acheteur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module de surveillance du système de gestion de processus a pour rôle la surveillance (monitoring) des instances des processus d’affaires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La surveillance est un mécanisme permettant de fournir des informations exactes sur l’état d’une instance d’un processus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81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Évaluation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La phase d’évaluation utilise les informations de surveillance pour évaluer et améliorer les modèles de processus et de leurs implémentations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Les journaux d’exécution de processus sont évalués afin d’évaluer la qualité de modèles de processus et leur adéquation l’environnement d'exécution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Utilisation des techniques d’exploration de processus 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Le module de surveillance peut par exemple identifier qu’une activité prend trop de temps en raison du manque de ressources nécessaires pour la mener à bien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049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Intervenants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23528" y="1448780"/>
            <a:ext cx="8686800" cy="48768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Directeur de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Analyste (ingénieurs) d’affaires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Concepteur de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Participant au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Responsable d’un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Développeur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15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Modèle de processus d’affaires</a:t>
            </a:r>
            <a:endParaRPr lang="en-US" altLang="fr-FR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30B2863D-8185-4B58-A81E-A65173A547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524" y="1304764"/>
            <a:ext cx="8162620" cy="53645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197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Modèle de processus d’affaires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23528" y="1448780"/>
            <a:ext cx="8686800" cy="48768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Les arcs (</a:t>
            </a:r>
            <a:r>
              <a:rPr lang="en-CA" sz="2400" dirty="0"/>
              <a:t>directed edges</a:t>
            </a:r>
            <a:r>
              <a:rPr lang="fr-CA" sz="2400" dirty="0"/>
              <a:t>) expriment les relations entre les nœuds (</a:t>
            </a:r>
            <a:r>
              <a:rPr lang="en-CA" sz="2400" dirty="0"/>
              <a:t>nodes</a:t>
            </a:r>
            <a:r>
              <a:rPr lang="fr-CA" sz="2400" dirty="0"/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nœud représente un modèle d’activité, un modèle d’évènement, ou un modèle de passerelle (</a:t>
            </a:r>
            <a:r>
              <a:rPr lang="en-CA" sz="2400" dirty="0"/>
              <a:t>gateway model</a:t>
            </a:r>
            <a:r>
              <a:rPr lang="fr-CA" sz="2400" dirty="0"/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modèle d’activité décrit une unité de travail faite dans un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modèle d’évènement capture une occurrence d’un état pertinent pour un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modèle de passerelle exprime les constructions de flots de contrôle comme le séquencement ou la jointure 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9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sz="4400" dirty="0"/>
              <a:t>Patrons de flots de contrôle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23528" y="1448780"/>
            <a:ext cx="8686800" cy="48768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Séquencement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Séquencement dans une boucle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Branchement ET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Jointure ET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Branchement XOR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Jointure XOR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Branchement OR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Jointure OR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Jointure multiple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Discriminateur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Jointure N-out-of-M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Terminaison implicite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Instances multiples </a:t>
            </a:r>
            <a:r>
              <a:rPr lang="fr-CA" sz="2400"/>
              <a:t>sans synchronisation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/>
              <a:t>Exécution </a:t>
            </a:r>
            <a:r>
              <a:rPr lang="fr-CA" sz="2400" dirty="0"/>
              <a:t>séquentielle sans connaissance à priori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75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Séquencement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Une instance de l’activité b dans une instance de processus p ne peut commencer qu’après la fin d’exécution de l’instance d’activité a dans P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200" dirty="0"/>
          </a:p>
        </p:txBody>
      </p:sp>
      <p:pic>
        <p:nvPicPr>
          <p:cNvPr id="6" name="Grafik 1">
            <a:extLst>
              <a:ext uri="{FF2B5EF4-FFF2-40B4-BE49-F238E27FC236}">
                <a16:creationId xmlns:a16="http://schemas.microsoft.com/office/drawing/2014/main" id="{BD6607BB-4418-4DDF-A3C3-6BBEE3F688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2600908"/>
            <a:ext cx="8229600" cy="39964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916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Séquencement dans une boucle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Chaque évènement de terminaison d’une activité a</a:t>
            </a:r>
            <a:r>
              <a:rPr lang="fr-CA" sz="2200" baseline="-25000" dirty="0"/>
              <a:t>i</a:t>
            </a:r>
            <a:r>
              <a:rPr lang="fr-CA" sz="2200" dirty="0"/>
              <a:t>, il existe un évènement qui permet le déclenchement d’une instance d’activité b</a:t>
            </a:r>
            <a:r>
              <a:rPr lang="fr-CA" sz="2200" baseline="-25000" dirty="0"/>
              <a:t>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9D0636-5054-463A-885A-F7F9AF0CD6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540" y="2168860"/>
            <a:ext cx="8229600" cy="435888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463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Branchement ET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Le branchement ET (AND Split) permet d’ouvrir des branchements parallèles dans un flot de contrôle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À chaque terminaison d’une instance d’activité a, il existe des évènements qui permettent le déclenchement des instances d’activité b et c. Ces évènements surviennent après l’occurrence de l’évènement de terminaison de a </a:t>
            </a:r>
            <a:endParaRPr lang="fr-CA" sz="2000" baseline="-25000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0EF4CF07-3B3F-4D20-95B5-F2B8C8CFAA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532" y="2996952"/>
            <a:ext cx="8229600" cy="370841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6020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Plan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537792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CA" sz="2400" dirty="0"/>
              <a:t>Gestion de processus d’affaires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Définitions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Orchestration vs chorégraphie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Cycle de vie d’un processus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Conception et analyse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Adoption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Évaluation</a:t>
            </a:r>
          </a:p>
          <a:p>
            <a:pPr lvl="1" eaLnBrk="1" hangingPunct="1">
              <a:lnSpc>
                <a:spcPct val="90000"/>
              </a:lnSpc>
            </a:pPr>
            <a:r>
              <a:rPr lang="fr-CA" sz="2000" dirty="0"/>
              <a:t>Intervenants</a:t>
            </a:r>
          </a:p>
          <a:p>
            <a:pPr eaLnBrk="1" hangingPunct="1">
              <a:lnSpc>
                <a:spcPct val="90000"/>
              </a:lnSpc>
            </a:pPr>
            <a:r>
              <a:rPr lang="fr-CA" sz="2400" dirty="0"/>
              <a:t>Modélisation de processus d’affaires</a:t>
            </a:r>
          </a:p>
          <a:p>
            <a:pPr lvl="1" eaLnBrk="1" hangingPunct="1"/>
            <a:r>
              <a:rPr lang="fr-CA" sz="2000" dirty="0"/>
              <a:t>Modèle de processus d’affaires</a:t>
            </a:r>
          </a:p>
          <a:p>
            <a:pPr lvl="1" eaLnBrk="1" hangingPunct="1"/>
            <a:r>
              <a:rPr lang="fr-CA" sz="2000" dirty="0"/>
              <a:t>Patrons de flots de contrôle</a:t>
            </a:r>
          </a:p>
          <a:p>
            <a:pPr lvl="1" eaLnBrk="1" hangingPunct="1"/>
            <a:r>
              <a:rPr lang="fr-CA" sz="2000" dirty="0"/>
              <a:t>BPMN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0B243B-5038-4DA2-8C59-5BE1BE903D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5119966"/>
            <a:ext cx="1433996" cy="14339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ET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340768"/>
            <a:ext cx="8229600" cy="16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La jointure ET (</a:t>
            </a:r>
            <a:r>
              <a:rPr lang="en-CA" sz="2000" dirty="0"/>
              <a:t>AND Join</a:t>
            </a:r>
            <a:r>
              <a:rPr lang="fr-CA" sz="2000" dirty="0"/>
              <a:t>) permet de joindre des branchements parallèles en un seul fil d’exécution dans un flot de contrôle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Pour chaque évènement e permettant le déclenchement d’une instance d’activité d, il existe des évènements de terminaison des instances d’activités b et c qui surviennent avant e</a:t>
            </a:r>
            <a:endParaRPr lang="fr-CA" sz="2000" baseline="-25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5E75C76-C43B-4979-B820-7E62E6FB395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540" y="2924944"/>
            <a:ext cx="8229600" cy="37804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5282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Branchement XOR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 branchement XOR (XOR Split) permet l’ouverture de plusieurs branchements dans un flot de contrôle. Une instance d’un processus exécute un et un seul de ces branchements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2CF3865-EDB5-4C9B-8C4B-5B080E35DF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532" y="2168860"/>
            <a:ext cx="8229600" cy="4320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5275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XOR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XOR (</a:t>
            </a:r>
            <a:r>
              <a:rPr lang="en-CA" sz="2200" dirty="0"/>
              <a:t>XOR Join</a:t>
            </a:r>
            <a:r>
              <a:rPr lang="fr-CA" sz="2200" dirty="0"/>
              <a:t>) permet de joindre des branchements exclusifs en un seul fil d’exécution dans un flot de contrôle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se fait sans synchronisation</a:t>
            </a:r>
            <a:endParaRPr lang="fr-CA" sz="2200" baseline="-25000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B6D3917A-F834-4E02-9E66-38CC6337FD3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532" y="2535172"/>
            <a:ext cx="8229600" cy="4320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1645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Branchement OR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 branchement OR (OR Split) permet l’ouverture de plusieurs branchements dans un flot de contrôle.  Une instance d’un processus peut suivre un ou plusieurs de ces branchements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988B86-0BC8-4FEB-84DD-1EC249621D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2420888"/>
            <a:ext cx="8229600" cy="428447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4108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OR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OR (OR </a:t>
            </a:r>
            <a:r>
              <a:rPr lang="fr-CA" sz="2200" dirty="0" err="1"/>
              <a:t>Join</a:t>
            </a:r>
            <a:r>
              <a:rPr lang="fr-CA" sz="2200" dirty="0"/>
              <a:t>) permet de joindre des branchements en un seul fil d’exécution dans un flot de contrôle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se fait avec synchronisation des branchements actifs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Ce patron pose un sérieux problème (lequel ?)</a:t>
            </a:r>
            <a:endParaRPr lang="fr-CA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9742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OR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3587C93-1413-4A3E-BA68-5DBCA1ED3F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596" y="1340768"/>
            <a:ext cx="6988728" cy="54344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72041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multiple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multiple (</a:t>
            </a:r>
            <a:r>
              <a:rPr lang="en-CA" sz="2200" dirty="0"/>
              <a:t>multiple merge</a:t>
            </a:r>
            <a:r>
              <a:rPr lang="fr-CA" sz="2200" dirty="0"/>
              <a:t>) permet de joindre deux ou plusieurs branchements parallèles sans synchronisation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08C1F8-64D9-4A8C-B83D-EB3E460002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532" y="2132856"/>
            <a:ext cx="8229600" cy="453890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2812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multiple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multiple peut poser des problèmes aux jointures futures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Nécessite l’identification des branchements afin que les jointures futures se fassent correctement</a:t>
            </a:r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C17A7900-E08C-485C-8EBF-7CD8BE2307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2204864"/>
            <a:ext cx="8229600" cy="453650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7978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multiple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Une bonne identification des branchements permet de savoir que e1 doit être synchronisé avec f1 et non avec f2 (e2 avec f2 et non avec f1)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186C41-7F4F-46C4-A4B2-77AFB6E991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2204864"/>
            <a:ext cx="8229600" cy="450290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46639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Discriminateur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 discriminateur (</a:t>
            </a:r>
            <a:r>
              <a:rPr lang="en-CA" sz="2200" dirty="0"/>
              <a:t>discriminator</a:t>
            </a:r>
            <a:r>
              <a:rPr lang="fr-CA" sz="2200" dirty="0"/>
              <a:t>) permet l’attente de la terminaison d’un branchement avant l’activation de la prochaine activité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Après il attend la terminaison des autres branchements puis les ignore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 discriminateur est très utile dans le contexte d’une boucle et permet de distinguer la prochaine itération</a:t>
            </a:r>
          </a:p>
        </p:txBody>
      </p:sp>
    </p:spTree>
    <p:extLst>
      <p:ext uri="{BB962C8B-B14F-4D97-AF65-F5344CB8AC3E}">
        <p14:creationId xmlns:p14="http://schemas.microsoft.com/office/powerpoint/2010/main" val="249525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Processus d’affaires</a:t>
            </a:r>
            <a:endParaRPr lang="fr-CA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CA" sz="2400" dirty="0"/>
              <a:t>Un processus d'affaires est composé d’un ensemble d'activités qui sont exécutées en coordination dans un environnement organisationnel et technique</a:t>
            </a:r>
          </a:p>
          <a:p>
            <a:pPr eaLnBrk="1" hangingPunct="1"/>
            <a:r>
              <a:rPr lang="fr-CA" sz="2400" dirty="0"/>
              <a:t>Ces activités réalisent conjointement un objectif d’affaires</a:t>
            </a:r>
          </a:p>
          <a:p>
            <a:pPr eaLnBrk="1" hangingPunct="1"/>
            <a:r>
              <a:rPr lang="fr-CA" sz="2400" dirty="0"/>
              <a:t>Chaque processus d’affaires est adopté par une seule organisation, mais il peut interagir avec les processus d'affaires d'autres organisations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392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Discriminateur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C52EBC0-B534-42E5-91A5-FB67D3BFC1E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540" y="1484784"/>
            <a:ext cx="8229600" cy="525898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1606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Discriminateur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C54792-63FF-4119-8AB9-00D07AF296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548" y="620688"/>
            <a:ext cx="8229600" cy="55830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7160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Discriminateur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4AF1D387-91D6-4528-AF4C-2F482F092E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536" y="1412776"/>
            <a:ext cx="8229600" cy="535611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36869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Jointure N-out-of-M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jointure N-out-of-M (</a:t>
            </a:r>
            <a:r>
              <a:rPr lang="en-CA" sz="2200" dirty="0"/>
              <a:t>N-out-of-M join</a:t>
            </a:r>
            <a:r>
              <a:rPr lang="fr-CA" sz="2200" dirty="0"/>
              <a:t>) est une généralisation du discriminateur qui permet de joindre des branchements parallèles en un seul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L’activité subséquente est activée après que N </a:t>
            </a:r>
            <a:r>
              <a:rPr lang="fr-CA" sz="2200" dirty="0">
                <a:sym typeface="Symbol" pitchFamily="18" charset="2"/>
              </a:rPr>
              <a:t></a:t>
            </a:r>
            <a:r>
              <a:rPr lang="fr-CA" sz="2200" dirty="0"/>
              <a:t> M branchements ont été complétés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Les terminaisons des autres branchements sont ignorées</a:t>
            </a:r>
          </a:p>
        </p:txBody>
      </p:sp>
    </p:spTree>
    <p:extLst>
      <p:ext uri="{BB962C8B-B14F-4D97-AF65-F5344CB8AC3E}">
        <p14:creationId xmlns:p14="http://schemas.microsoft.com/office/powerpoint/2010/main" val="275999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Terminaison implicite</a:t>
            </a:r>
            <a:endParaRPr lang="fr-CA" sz="4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Une terminaison implicite survient lorsqu’une instance d’un processus doit terminer lorsqu’il n’a plus rien d’autre à faire, c.-à-d., aucune instance d’activité ne peut devenir active</a:t>
            </a:r>
          </a:p>
        </p:txBody>
      </p:sp>
    </p:spTree>
    <p:extLst>
      <p:ext uri="{BB962C8B-B14F-4D97-AF65-F5344CB8AC3E}">
        <p14:creationId xmlns:p14="http://schemas.microsoft.com/office/powerpoint/2010/main" val="936165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Instances multiples sans synchronisation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41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Exemple d’utilisation : une commande contient plusieurs lignes commande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Plusieurs instances d’une activité peuvent être créées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Aucune synchronisation entre ces instances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Peut poser plusieurs problèmes pour les autres patrons tels que le séquencement ou la terminaison implicite</a:t>
            </a:r>
          </a:p>
        </p:txBody>
      </p:sp>
    </p:spTree>
    <p:extLst>
      <p:ext uri="{BB962C8B-B14F-4D97-AF65-F5344CB8AC3E}">
        <p14:creationId xmlns:p14="http://schemas.microsoft.com/office/powerpoint/2010/main" val="419513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Instances multiples sans synchronisation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81AB30-9C2F-4C11-A587-B570F74AE6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548" y="1376772"/>
            <a:ext cx="8229600" cy="53309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6704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Exécution séquentielle sans connaissance à priori à la conception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98029B-A6E8-AD84-DB8D-ABD0F0F4EC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1540" y="1412776"/>
            <a:ext cx="822960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L’exécution séquentielle sans connaissance à priori au moment de la conception (</a:t>
            </a:r>
            <a:r>
              <a:rPr lang="en-CA" sz="2200" dirty="0"/>
              <a:t>Sequential execution without A Priori Design  Time Knowledge</a:t>
            </a:r>
            <a:r>
              <a:rPr lang="fr-CA" sz="2200" dirty="0"/>
              <a:t>) permet à un ensemble d’activités de s’exécuter séquentiellement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décision de l’ordre d’exécution se prend durant l’exécution</a:t>
            </a:r>
          </a:p>
        </p:txBody>
      </p:sp>
    </p:spTree>
    <p:extLst>
      <p:ext uri="{BB962C8B-B14F-4D97-AF65-F5344CB8AC3E}">
        <p14:creationId xmlns:p14="http://schemas.microsoft.com/office/powerpoint/2010/main" val="1014328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Exécution séquentielle sans connaissance à priori à la conception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1BB4ED-4651-46CB-96FC-C185AB383C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540" y="1304764"/>
            <a:ext cx="8221562" cy="53285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40927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>
                <a:effectLst/>
              </a:rPr>
              <a:t>BPMN</a:t>
            </a: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20" name="Espace réservé du contenu 4">
            <a:extLst>
              <a:ext uri="{FF2B5EF4-FFF2-40B4-BE49-F238E27FC236}">
                <a16:creationId xmlns:a16="http://schemas.microsoft.com/office/drawing/2014/main" id="{D83DF6E0-364E-4F27-9C57-CE9C4EC4625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28600" y="1403874"/>
            <a:ext cx="8686800" cy="2241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BPMN (Business Process Modeling Notation) est un langage développé par OMG (Object Management Group) d’avoir une notation standard pour la modélisation des processus d’affaires</a:t>
            </a:r>
          </a:p>
        </p:txBody>
      </p:sp>
    </p:spTree>
    <p:extLst>
      <p:ext uri="{BB962C8B-B14F-4D97-AF65-F5344CB8AC3E}">
        <p14:creationId xmlns:p14="http://schemas.microsoft.com/office/powerpoint/2010/main" val="398910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Exemple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4127376" cy="2673198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exemple de processus exécuté par un vendeur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Le processus interagit avec deux autres processus (lesquels?)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3398C81-F162-3EA9-6FC3-97B0ED24973E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4103948" y="1556792"/>
            <a:ext cx="4680520" cy="5004556"/>
            <a:chOff x="1655" y="686"/>
            <a:chExt cx="2336" cy="2767"/>
          </a:xfrm>
        </p:grpSpPr>
        <p:pic>
          <p:nvPicPr>
            <p:cNvPr id="3" name="Picture 5">
              <a:extLst>
                <a:ext uri="{FF2B5EF4-FFF2-40B4-BE49-F238E27FC236}">
                  <a16:creationId xmlns:a16="http://schemas.microsoft.com/office/drawing/2014/main" id="{E4EE6306-5339-773A-9BF3-87A5FBAD4D5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686"/>
              <a:ext cx="2336" cy="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" name="Text Box 7">
              <a:extLst>
                <a:ext uri="{FF2B5EF4-FFF2-40B4-BE49-F238E27FC236}">
                  <a16:creationId xmlns:a16="http://schemas.microsoft.com/office/drawing/2014/main" id="{3D625117-DF2F-E93E-D15F-A6FF87439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1457"/>
              <a:ext cx="13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CA"/>
                <a:t>[</a:t>
              </a:r>
              <a:endParaRPr lang="fr-FR"/>
            </a:p>
          </p:txBody>
        </p:sp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DDBC6D1C-1FF6-A3B0-962E-3447AA154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2" y="1457"/>
              <a:ext cx="129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CA"/>
                <a:t>]</a:t>
              </a:r>
              <a:endParaRPr lang="fr-FR"/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0184F8BF-F82D-C5E9-1981-86233831A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457"/>
              <a:ext cx="129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CA"/>
                <a:t>[</a:t>
              </a:r>
              <a:endParaRPr lang="fr-FR"/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F63656CD-0DAE-8F51-6F60-456F9D462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1457"/>
              <a:ext cx="13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CA"/>
                <a:t>]</a:t>
              </a: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2857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Éléments de la notation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94E5F3C5-474D-4AB8-B70A-2EB9EA002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544" y="1376772"/>
            <a:ext cx="8229600" cy="53466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6855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Types de marqueurs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46443C-49EF-48C8-82FE-54206E9903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3648" y="1412776"/>
            <a:ext cx="6413718" cy="50303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9314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Types de tâches ou activités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ACF1C4E2-4607-415D-867D-65F7BBD96A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3708" y="1340768"/>
            <a:ext cx="5229755" cy="53732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7102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Évènements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ED3DE35-2F5D-4B6F-A7AD-BA62FF2A8C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632" y="1412776"/>
            <a:ext cx="6516724" cy="50405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17215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Types de passerelles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C1F54BCF-1E91-4A62-8B40-B0CCFEE47A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540" y="1520788"/>
            <a:ext cx="8229600" cy="50789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90214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fr-CA" sz="3600" dirty="0"/>
              <a:t>Exemple 1: Lever et attraper une exception</a:t>
            </a:r>
            <a:endParaRPr lang="fr-CA" sz="36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644F8F-15B8-4784-8EC2-A5BCECFC7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548" y="1448780"/>
            <a:ext cx="8229600" cy="52949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7388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2: Utilisation des marqueurs pour identifier les tâches d’envoi et de réception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DDBDD811-8F64-4A77-83EE-E8B18E62F4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552" y="1412776"/>
            <a:ext cx="8229600" cy="54452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60593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3: Processus avec un évènement d’interruption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5039FF-2D88-4278-960B-276A0F0EB8C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536" y="1484784"/>
            <a:ext cx="8229600" cy="522298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7509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4: Processus sans évènement d’interruption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EA221233-F386-48AC-BA64-DF3CB35BF3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548" y="1232756"/>
            <a:ext cx="8229600" cy="535593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1491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5: Processus combinant les deux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B06C4-0F29-4604-AB99-815761F025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1376772"/>
            <a:ext cx="8229600" cy="50765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6988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Gestion de processus d’affaires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La gestion des processus d’affaires (en anglais, business process management) comprend les concepts, les méthodes, et techniques pour appuyer la conception, l'administration, la configuration, l’analyse, et l'adoption des processus d'affaires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Un système de gestion de processus d’affaires (en anglais, business process management system) est un système logiciel générique comprenant les outils pour permettre les différentes opérations de gestion du processus  </a:t>
            </a:r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124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907796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6 : Passerelle XOR (avec conditions)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CFA4EB6-06DA-479E-8482-D95A308B2D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544" y="1520788"/>
            <a:ext cx="8229600" cy="51869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743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7 : Passerelle OR Split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5045C4-4875-419D-B8BE-5179979DEC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528" y="1376772"/>
            <a:ext cx="8229600" cy="54092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66478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8 : Passerelles AND Split et AND </a:t>
            </a:r>
            <a:r>
              <a:rPr lang="fr-CA" sz="3200" dirty="0" err="1"/>
              <a:t>Join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74AE6B6-12B7-4673-BBDA-48EC24471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540" y="1484784"/>
            <a:ext cx="8229600" cy="515097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56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871792" cy="1143000"/>
          </a:xfrm>
        </p:spPr>
        <p:txBody>
          <a:bodyPr>
            <a:noAutofit/>
          </a:bodyPr>
          <a:lstStyle/>
          <a:p>
            <a:r>
              <a:rPr lang="fr-CA" sz="3200" dirty="0"/>
              <a:t>Exemple 9 : Processus collaboratifs</a:t>
            </a:r>
            <a:endParaRPr lang="fr-CA" sz="3200" dirty="0">
              <a:effectLst/>
            </a:endParaRPr>
          </a:p>
        </p:txBody>
      </p:sp>
      <p:sp>
        <p:nvSpPr>
          <p:cNvPr id="35843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D4F9E7-A013-40D9-AED2-893013D70CB4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C1AC4A15-505F-4774-B3D7-E28C610C8F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560" y="1412776"/>
            <a:ext cx="8229600" cy="52949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3368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sz="4400" dirty="0"/>
              <a:t>Orchestration vs chorégraphie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Un processus d’affaires est géré par un système de gestion de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Le système agit donc comme un agent qui centralise le contrôle de l’exécution du processus. Nous parlons alors d’orchestration de processus d’affaires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Exemple dans la vie réelle :  un chef d’orchestre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Un processus d’affaires d’une organisation interagit avec des processus d’affaires d’autres organisations. Cette interaction peut-être exprimée dans une chorégraphie de processus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La chorégraphie de processus indique l’absence d’un agent centralisateur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Exemple : les danseurs dans une chorégraphie</a:t>
            </a:r>
            <a:endParaRPr lang="fr-CA" sz="2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23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sz="4400" dirty="0"/>
              <a:t>Orchestration vs chorégraphie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836994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200" dirty="0"/>
              <a:t>L’interaction entre les processus d’affaires se fait via l’échange de messages entre les organisations</a:t>
            </a:r>
            <a:endParaRPr lang="fr-CA" sz="2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F705C77-2142-3E1E-3D8A-050AA372377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>
            <a:lum bright="-20000" contrast="4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456892"/>
            <a:ext cx="7524750" cy="3421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51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sz="4400" dirty="0"/>
              <a:t>Cycle de vie d’un processus d’affaires</a:t>
            </a:r>
            <a:endParaRPr lang="en-US" altLang="fr-FR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957E01-A106-40F0-B1A4-F3B8AA623E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572" y="1448780"/>
            <a:ext cx="7972004" cy="50765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5755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Conception et analyse</a:t>
            </a:r>
            <a:endParaRPr lang="en-US" altLang="fr-FR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Identification des processus d’affaires ainsi que leur environnement organisationnel et technique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Entrevues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Modélisation des processus d’affaires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Plusieurs langages de modélisation sont possibles : UML, Réseaux de Petri, BPMN, etc.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fr-CA" sz="2400" dirty="0"/>
              <a:t>Analyse des processus d’affaires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Validation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Simulation</a:t>
            </a:r>
          </a:p>
          <a:p>
            <a:pPr marL="692150" lvl="1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fr-CA" sz="2000" dirty="0"/>
              <a:t>Vérification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sz="2400" dirty="0"/>
          </a:p>
        </p:txBody>
      </p:sp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89AA4-63F6-4395-945C-47F07815AC1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153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S10188135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INF33307 - R01 - Concepts de gestion de projets</Template>
  <TotalTime>9620</TotalTime>
  <Words>1470</Words>
  <Application>Microsoft Office PowerPoint</Application>
  <PresentationFormat>Affichage à l'écran (4:3)</PresentationFormat>
  <Paragraphs>218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Times New Roman</vt:lpstr>
      <vt:lpstr>Wingdings</vt:lpstr>
      <vt:lpstr>TS101881352</vt:lpstr>
      <vt:lpstr>Gestion et modélisation de processus d’affaires</vt:lpstr>
      <vt:lpstr>Plan</vt:lpstr>
      <vt:lpstr>Processus d’affaires</vt:lpstr>
      <vt:lpstr>Exemple</vt:lpstr>
      <vt:lpstr>Gestion de processus d’affaires</vt:lpstr>
      <vt:lpstr>Orchestration vs chorégraphie</vt:lpstr>
      <vt:lpstr>Orchestration vs chorégraphie</vt:lpstr>
      <vt:lpstr>Cycle de vie d’un processus d’affaires</vt:lpstr>
      <vt:lpstr>Conception et analyse</vt:lpstr>
      <vt:lpstr>Configuration</vt:lpstr>
      <vt:lpstr>Adoption</vt:lpstr>
      <vt:lpstr>Évaluation</vt:lpstr>
      <vt:lpstr>Intervenants</vt:lpstr>
      <vt:lpstr>Modèle de processus d’affaires</vt:lpstr>
      <vt:lpstr>Modèle de processus d’affaires</vt:lpstr>
      <vt:lpstr>Patrons de flots de contrôle</vt:lpstr>
      <vt:lpstr>Séquencement</vt:lpstr>
      <vt:lpstr>Séquencement dans une boucle</vt:lpstr>
      <vt:lpstr>Branchement ET</vt:lpstr>
      <vt:lpstr>Jointure ET</vt:lpstr>
      <vt:lpstr>Branchement XOR</vt:lpstr>
      <vt:lpstr>Jointure XOR</vt:lpstr>
      <vt:lpstr>Branchement OR</vt:lpstr>
      <vt:lpstr>Jointure OR</vt:lpstr>
      <vt:lpstr>Jointure OR</vt:lpstr>
      <vt:lpstr>Jointure multiple</vt:lpstr>
      <vt:lpstr>Jointure multiple</vt:lpstr>
      <vt:lpstr>Jointure multiple</vt:lpstr>
      <vt:lpstr>Discriminateur</vt:lpstr>
      <vt:lpstr>Discriminateur</vt:lpstr>
      <vt:lpstr>Discriminateur</vt:lpstr>
      <vt:lpstr>Discriminateur</vt:lpstr>
      <vt:lpstr>Jointure N-out-of-M</vt:lpstr>
      <vt:lpstr>Terminaison implicite</vt:lpstr>
      <vt:lpstr>Instances multiples sans synchronisation</vt:lpstr>
      <vt:lpstr>Instances multiples sans synchronisation</vt:lpstr>
      <vt:lpstr>Exécution séquentielle sans connaissance à priori à la conception</vt:lpstr>
      <vt:lpstr>Exécution séquentielle sans connaissance à priori à la conception</vt:lpstr>
      <vt:lpstr>BPMN</vt:lpstr>
      <vt:lpstr>Éléments de la notation</vt:lpstr>
      <vt:lpstr>Types de marqueurs</vt:lpstr>
      <vt:lpstr>Types de tâches ou activités</vt:lpstr>
      <vt:lpstr>Évènements</vt:lpstr>
      <vt:lpstr>Types de passerelles</vt:lpstr>
      <vt:lpstr>Exemple 1: Lever et attraper une exception</vt:lpstr>
      <vt:lpstr>Exemple 2: Utilisation des marqueurs pour identifier les tâches d’envoi et de réception</vt:lpstr>
      <vt:lpstr>Exemple 3: Processus avec un évènement d’interruption</vt:lpstr>
      <vt:lpstr>Exemple 4: Processus sans évènement d’interruption</vt:lpstr>
      <vt:lpstr>Exemple 5: Processus combinant les deux</vt:lpstr>
      <vt:lpstr>Exemple 6 : Passerelle XOR (avec conditions)</vt:lpstr>
      <vt:lpstr>Exemple 7 : Passerelle OR Split</vt:lpstr>
      <vt:lpstr>Exemple 8 : Passerelles AND Split et AND Join</vt:lpstr>
      <vt:lpstr>Exemple 9 : Processus collaboratifs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et modélisation de processus d’affaires</dc:title>
  <dc:creator>Ismail Khriss</dc:creator>
  <cp:lastModifiedBy>Khriss Ismail</cp:lastModifiedBy>
  <cp:revision>267</cp:revision>
  <cp:lastPrinted>1601-01-01T00:00:00Z</cp:lastPrinted>
  <dcterms:created xsi:type="dcterms:W3CDTF">1601-01-01T00:00:00Z</dcterms:created>
  <dcterms:modified xsi:type="dcterms:W3CDTF">2023-08-29T21:56:18Z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